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slide" Target="slides/slide17.xml"/><Relationship Id="rId34" Type="http://schemas.openxmlformats.org/officeDocument/2006/relationships/font" Target="fonts/MontserratExtraBold-bold.fntdata"/><Relationship Id="rId25" Type="http://schemas.openxmlformats.org/officeDocument/2006/relationships/slide" Target="slides/slide21.xml"/><Relationship Id="rId7" Type="http://schemas.openxmlformats.org/officeDocument/2006/relationships/slide" Target="slides/slide3.xml"/><Relationship Id="rId33" Type="http://schemas.openxmlformats.org/officeDocument/2006/relationships/font" Target="fonts/MontserratMedium-boldItalic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openxmlformats.org/officeDocument/2006/relationships/customXml" Target="../customXml/item3.xml"/><Relationship Id="rId20" Type="http://schemas.openxmlformats.org/officeDocument/2006/relationships/slide" Target="slides/slide16.xml"/><Relationship Id="rId2" Type="http://schemas.openxmlformats.org/officeDocument/2006/relationships/presProps" Target="presProps.xml"/><Relationship Id="rId29" Type="http://schemas.openxmlformats.org/officeDocument/2006/relationships/font" Target="fonts/Montserrat-boldItalic.fntdata"/><Relationship Id="rId16" Type="http://schemas.openxmlformats.org/officeDocument/2006/relationships/slide" Target="slides/slide12.xml"/><Relationship Id="rId24" Type="http://schemas.openxmlformats.org/officeDocument/2006/relationships/slide" Target="slides/slide20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font" Target="fonts/MontserratMedium-italic.fntdata"/><Relationship Id="rId37" Type="http://schemas.openxmlformats.org/officeDocument/2006/relationships/customXml" Target="../customXml/item2.xml"/><Relationship Id="rId23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6" Type="http://schemas.openxmlformats.org/officeDocument/2006/relationships/customXml" Target="../customXml/item1.xml"/><Relationship Id="rId31" Type="http://schemas.openxmlformats.org/officeDocument/2006/relationships/font" Target="fonts/MontserratMedium-bold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slide" Target="slides/slide18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-bold.fntdata"/><Relationship Id="rId30" Type="http://schemas.openxmlformats.org/officeDocument/2006/relationships/font" Target="fonts/MontserratMedium-regular.fntdata"/><Relationship Id="rId35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a108ed0c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a108ed0c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a108ed0c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a108ed0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a108ed0c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a108ed0c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a108ed0c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a108ed0c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a108ed0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a108ed0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a108ed0c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a108ed0c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a108ed0c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a108ed0c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a108ed0c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a108ed0c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aba4911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aba4911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a108ed0c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a108ed0c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a108ed0c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a108ed0c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a108ed0c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a108ed0c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aba4911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eaba4911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a108ed0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a108ed0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a108ed0c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a108ed0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a108ed0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a108ed0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a108ed0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a108ed0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a108ed0c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a108ed0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a108ed0c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a108ed0c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1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S3 Summary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938500" y="1246025"/>
            <a:ext cx="5330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S3 One Zone-Infrequent Access: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Designed for long-lived and infrequently accessed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Users can quickly access their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600100" y="41490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S3 Storage classes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938500" y="1246025"/>
            <a:ext cx="5119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3 Standard-Infrequent Access: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Optimized for long-lived and less frequently accessed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Backups and older data where access is restricted, but the user demands high performance.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600100" y="41490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S3 Storage classes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idx="1" type="body"/>
          </p:nvPr>
        </p:nvSpPr>
        <p:spPr>
          <a:xfrm>
            <a:off x="938500" y="1246025"/>
            <a:ext cx="5591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Reduced Redundancy Storage: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can be reproduced at lower levels of redundancy than the STANDARD storage class.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47"/>
          <p:cNvSpPr txBox="1"/>
          <p:nvPr>
            <p:ph type="title"/>
          </p:nvPr>
        </p:nvSpPr>
        <p:spPr>
          <a:xfrm>
            <a:off x="600100" y="41490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S3 Storage classes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idx="1" type="body"/>
          </p:nvPr>
        </p:nvSpPr>
        <p:spPr>
          <a:xfrm>
            <a:off x="938500" y="1246025"/>
            <a:ext cx="4908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S3 Glacier: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store data at low cost archiving where data access is infrequent and the user is fine with retrieval time from minutes to hours is acceptable.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3" name="Google Shape;233;p48"/>
          <p:cNvSpPr txBox="1"/>
          <p:nvPr>
            <p:ph type="title"/>
          </p:nvPr>
        </p:nvSpPr>
        <p:spPr>
          <a:xfrm>
            <a:off x="600100" y="41490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S3 Storage classes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>
            <p:ph idx="1" type="body"/>
          </p:nvPr>
        </p:nvSpPr>
        <p:spPr>
          <a:xfrm>
            <a:off x="938500" y="1246025"/>
            <a:ext cx="4827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 S3 Glacier Deep Archive: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 data with the lowest-cost data archiving where data access is infrequent and retrieval time of hours is fine with the users.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9" name="Google Shape;239;p49"/>
          <p:cNvSpPr txBox="1"/>
          <p:nvPr>
            <p:ph type="title"/>
          </p:nvPr>
        </p:nvSpPr>
        <p:spPr>
          <a:xfrm>
            <a:off x="600100" y="41490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S3 Storage classes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>
            <p:ph type="title"/>
          </p:nvPr>
        </p:nvSpPr>
        <p:spPr>
          <a:xfrm>
            <a:off x="777750" y="4651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ACLs and Bucket policies</a:t>
            </a:r>
            <a:endParaRPr/>
          </a:p>
        </p:txBody>
      </p:sp>
      <p:sp>
        <p:nvSpPr>
          <p:cNvPr id="245" name="Google Shape;245;p5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Finer-grained access approach than a Bucket Policy.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Assign specific permissions to each object within a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Bucket Policies, they may not be attached to objects but can be attached only to buckets.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1"/>
          <p:cNvSpPr txBox="1"/>
          <p:nvPr>
            <p:ph type="title"/>
          </p:nvPr>
        </p:nvSpPr>
        <p:spPr>
          <a:xfrm>
            <a:off x="677300" y="48520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Cross-region replication</a:t>
            </a:r>
            <a:endParaRPr/>
          </a:p>
        </p:txBody>
      </p:sp>
      <p:sp>
        <p:nvSpPr>
          <p:cNvPr id="251" name="Google Shape;251;p51"/>
          <p:cNvSpPr txBox="1"/>
          <p:nvPr>
            <p:ph idx="1" type="body"/>
          </p:nvPr>
        </p:nvSpPr>
        <p:spPr>
          <a:xfrm>
            <a:off x="938500" y="1246025"/>
            <a:ext cx="5320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Replicates or copies the data in a different region from one bucket to another.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object which is uploaded to a source S3 bucket gets automatically replicated into a destination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>
            <p:ph type="title"/>
          </p:nvPr>
        </p:nvSpPr>
        <p:spPr>
          <a:xfrm>
            <a:off x="546725" y="465150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Versioning</a:t>
            </a:r>
            <a:endParaRPr/>
          </a:p>
        </p:txBody>
      </p:sp>
      <p:sp>
        <p:nvSpPr>
          <p:cNvPr id="257" name="Google Shape;257;p52"/>
          <p:cNvSpPr txBox="1"/>
          <p:nvPr>
            <p:ph idx="1" type="body"/>
          </p:nvPr>
        </p:nvSpPr>
        <p:spPr>
          <a:xfrm>
            <a:off x="777775" y="1376300"/>
            <a:ext cx="47574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Keeping multiple versions of an object in the same S3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Can be retrieved.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Preserved.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Restored using versioning.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/>
          <p:nvPr>
            <p:ph type="title"/>
          </p:nvPr>
        </p:nvSpPr>
        <p:spPr>
          <a:xfrm>
            <a:off x="486450" y="424950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Versioning</a:t>
            </a:r>
            <a:endParaRPr/>
          </a:p>
        </p:txBody>
      </p:sp>
      <p:sp>
        <p:nvSpPr>
          <p:cNvPr id="263" name="Google Shape;263;p53"/>
          <p:cNvSpPr txBox="1"/>
          <p:nvPr>
            <p:ph idx="1" type="body"/>
          </p:nvPr>
        </p:nvSpPr>
        <p:spPr>
          <a:xfrm>
            <a:off x="777775" y="1135175"/>
            <a:ext cx="56919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Three versioning states: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Unversioned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Versioning is enabled.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Versioning is suspended.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Snowball</a:t>
            </a:r>
            <a:endParaRPr/>
          </a:p>
        </p:txBody>
      </p:sp>
      <p:sp>
        <p:nvSpPr>
          <p:cNvPr id="269" name="Google Shape;269;p54"/>
          <p:cNvSpPr txBox="1"/>
          <p:nvPr>
            <p:ph idx="1" type="body"/>
          </p:nvPr>
        </p:nvSpPr>
        <p:spPr>
          <a:xfrm>
            <a:off x="938500" y="1246025"/>
            <a:ext cx="4878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Transfer large amounts of data faster quickly.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Save both time and money.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80 TB and 50 TB models were available.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First generation 80 TB model.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87350" y="414900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42252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S3.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Buckets and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S3 storage classes.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security and encryption.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bucket access lists.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Transfer Acceleration</a:t>
            </a:r>
            <a:endParaRPr/>
          </a:p>
        </p:txBody>
      </p:sp>
      <p:sp>
        <p:nvSpPr>
          <p:cNvPr id="275" name="Google Shape;275;p55"/>
          <p:cNvSpPr txBox="1"/>
          <p:nvPr>
            <p:ph idx="1" type="body"/>
          </p:nvPr>
        </p:nvSpPr>
        <p:spPr>
          <a:xfrm>
            <a:off x="938500" y="1386425"/>
            <a:ext cx="53703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Quick.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Easy.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 file transfers over long distances.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CloudFront's globally distributed edge locations.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CORS</a:t>
            </a:r>
            <a:endParaRPr/>
          </a:p>
        </p:txBody>
      </p:sp>
      <p:sp>
        <p:nvSpPr>
          <p:cNvPr id="281" name="Google Shape;281;p56"/>
          <p:cNvSpPr txBox="1"/>
          <p:nvPr>
            <p:ph idx="1" type="body"/>
          </p:nvPr>
        </p:nvSpPr>
        <p:spPr>
          <a:xfrm>
            <a:off x="938500" y="1246025"/>
            <a:ext cx="4817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Protocol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client web applications from one domain to interact with resources from another domain.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57225" y="374700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246025"/>
            <a:ext cx="42252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policies.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Cross-region replication.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Versioning.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Snowball.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Transfer Acceleration.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CORS.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27075" y="4249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878225" y="1205850"/>
            <a:ext cx="5129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store, manage and retrieve any amount of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is stored in the form of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Stores data using the internet.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 our data or our files up to 5 terabytes in size.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to store data and run its websites.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647150" y="4450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S3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406425"/>
            <a:ext cx="39639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Merged with other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Reliable.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versions.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Cost-effective.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938500" y="4450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S3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38500" y="1246025"/>
            <a:ext cx="4717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service is always available.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Users pay only for the services they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Reduced Redundancy Storage (RRS) storage class.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37575" y="4651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Buckets and objects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938500" y="1195450"/>
            <a:ext cx="5049000" cy="30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Save their data in the form of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Object-based storage.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store our documents, photos, videos, and other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Each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object is distinguished by a unique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717475" y="4550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Storage classes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246025"/>
            <a:ext cx="4787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Standard: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efault storage class.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 performance and low latency.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Storing data that users want to frequently access.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00100" y="41490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S3 Storage classes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938500" y="1115100"/>
            <a:ext cx="5058900" cy="31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S3 Intelligent tiering: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Optimize storage class automatically.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Cost-effective storage, without impacting the performance of the service.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7D82CBFC-FC23-459B-9B92-83150EA887C2}"/>
</file>

<file path=customXml/itemProps2.xml><?xml version="1.0" encoding="utf-8"?>
<ds:datastoreItem xmlns:ds="http://schemas.openxmlformats.org/officeDocument/2006/customXml" ds:itemID="{E551D27A-3548-4667-A77B-B7DC4E196C79}"/>
</file>

<file path=customXml/itemProps3.xml><?xml version="1.0" encoding="utf-8"?>
<ds:datastoreItem xmlns:ds="http://schemas.openxmlformats.org/officeDocument/2006/customXml" ds:itemID="{179D81DB-08B3-4558-AF4F-C22BF2B73991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